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1" r:id="rId1"/>
  </p:sldMasterIdLst>
  <p:sldIdLst>
    <p:sldId id="256" r:id="rId2"/>
    <p:sldId id="259" r:id="rId3"/>
    <p:sldId id="260" r:id="rId4"/>
    <p:sldId id="276" r:id="rId5"/>
    <p:sldId id="264" r:id="rId6"/>
    <p:sldId id="265" r:id="rId7"/>
    <p:sldId id="277" r:id="rId8"/>
    <p:sldId id="261" r:id="rId9"/>
    <p:sldId id="262" r:id="rId10"/>
    <p:sldId id="263" r:id="rId11"/>
    <p:sldId id="27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9" r:id="rId20"/>
    <p:sldId id="25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13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1089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64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4599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8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96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6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9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10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53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1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43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64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4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4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0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2468189" y="2581835"/>
            <a:ext cx="8915399" cy="2262781"/>
          </a:xfrm>
        </p:spPr>
        <p:txBody>
          <a:bodyPr anchor="ctr">
            <a:normAutofit fontScale="90000"/>
          </a:bodyPr>
          <a:lstStyle/>
          <a:p>
            <a:pPr algn="just"/>
            <a:r>
              <a:rPr lang="es-CR" dirty="0" smtClean="0"/>
              <a:t>Avance de Proyecto</a:t>
            </a:r>
            <a:br>
              <a:rPr lang="es-CR" dirty="0" smtClean="0"/>
            </a:br>
            <a:r>
              <a:rPr lang="es-CR" dirty="0" smtClean="0"/>
              <a:t/>
            </a:r>
            <a:br>
              <a:rPr lang="es-CR" dirty="0" smtClean="0"/>
            </a:br>
            <a:r>
              <a:rPr lang="es-ES" dirty="0"/>
              <a:t>Sistema de </a:t>
            </a:r>
            <a:r>
              <a:rPr lang="es-ES" dirty="0" smtClean="0"/>
              <a:t>identificación </a:t>
            </a:r>
            <a:r>
              <a:rPr lang="es-ES" dirty="0"/>
              <a:t>de señales de tránsito por comparación de </a:t>
            </a:r>
            <a:r>
              <a:rPr lang="es-ES" dirty="0" smtClean="0"/>
              <a:t>imágenes</a:t>
            </a:r>
            <a:r>
              <a:rPr lang="es-ES" dirty="0"/>
              <a:t/>
            </a:r>
            <a:br>
              <a:rPr lang="es-ES" dirty="0"/>
            </a:b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29223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 err="1" smtClean="0"/>
              <a:t>MySQL</a:t>
            </a:r>
            <a:r>
              <a:rPr lang="es-CR" sz="4900" dirty="0" smtClean="0"/>
              <a:t>: Instalación</a:t>
            </a:r>
            <a:endParaRPr lang="es-CR" sz="49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R" sz="2000" dirty="0" smtClean="0"/>
              <a:t>Se instala como cualquier programa en Linux, se trabaja desde la terminal y utiliza un lenguaje diferente (SQL). </a:t>
            </a:r>
            <a:endParaRPr lang="es-CR" sz="2000" dirty="0" smtClean="0"/>
          </a:p>
          <a:p>
            <a:pPr algn="just"/>
            <a:endParaRPr lang="es-CR" sz="2000" dirty="0"/>
          </a:p>
          <a:p>
            <a:pPr algn="just"/>
            <a:endParaRPr lang="es-CR" sz="2000" dirty="0" smtClean="0"/>
          </a:p>
          <a:p>
            <a:pPr marL="0" indent="0" algn="just">
              <a:buNone/>
            </a:pPr>
            <a:r>
              <a:rPr lang="es-CR" sz="2000" dirty="0">
                <a:latin typeface="Consolas" panose="020B0609020204030204" pitchFamily="49" charset="0"/>
              </a:rPr>
              <a:t>s</a:t>
            </a:r>
            <a:r>
              <a:rPr lang="es-CR" sz="2000" dirty="0" smtClean="0">
                <a:latin typeface="Consolas" panose="020B0609020204030204" pitchFamily="49" charset="0"/>
              </a:rPr>
              <a:t>udo </a:t>
            </a:r>
            <a:r>
              <a:rPr lang="es-CR" sz="2000" dirty="0" err="1" smtClean="0">
                <a:latin typeface="Consolas" panose="020B0609020204030204" pitchFamily="49" charset="0"/>
              </a:rPr>
              <a:t>apt-get</a:t>
            </a:r>
            <a:r>
              <a:rPr lang="es-CR" sz="2000" dirty="0" smtClean="0">
                <a:latin typeface="Consolas" panose="020B0609020204030204" pitchFamily="49" charset="0"/>
              </a:rPr>
              <a:t> </a:t>
            </a:r>
            <a:r>
              <a:rPr lang="es-CR" sz="2000" dirty="0" err="1" smtClean="0">
                <a:latin typeface="Consolas" panose="020B0609020204030204" pitchFamily="49" charset="0"/>
              </a:rPr>
              <a:t>install</a:t>
            </a:r>
            <a:r>
              <a:rPr lang="es-CR" sz="2000" dirty="0" smtClean="0">
                <a:latin typeface="Consolas" panose="020B0609020204030204" pitchFamily="49" charset="0"/>
              </a:rPr>
              <a:t> </a:t>
            </a:r>
            <a:r>
              <a:rPr lang="es-CR" sz="2000" dirty="0" err="1" smtClean="0">
                <a:latin typeface="Consolas" panose="020B0609020204030204" pitchFamily="49" charset="0"/>
              </a:rPr>
              <a:t>mysql</a:t>
            </a:r>
            <a:r>
              <a:rPr lang="es-CR" sz="2000" dirty="0" smtClean="0">
                <a:latin typeface="Consolas" panose="020B0609020204030204" pitchFamily="49" charset="0"/>
              </a:rPr>
              <a:t>-server</a:t>
            </a:r>
            <a:endParaRPr lang="es-CR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55773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/>
              <a:t>Comandos </a:t>
            </a:r>
            <a:r>
              <a:rPr lang="es-CR" sz="4900" dirty="0" smtClean="0"/>
              <a:t>Básicos</a:t>
            </a:r>
            <a:endParaRPr lang="es-CR" sz="49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DATABASES.</a:t>
            </a:r>
          </a:p>
          <a:p>
            <a:r>
              <a:rPr lang="en-US" dirty="0"/>
              <a:t>CREATE DATABASE.</a:t>
            </a:r>
          </a:p>
          <a:p>
            <a:r>
              <a:rPr lang="en-US" dirty="0"/>
              <a:t>USE.</a:t>
            </a:r>
          </a:p>
          <a:p>
            <a:r>
              <a:rPr lang="en-US" dirty="0"/>
              <a:t>CREATE TABLE.</a:t>
            </a:r>
          </a:p>
          <a:p>
            <a:r>
              <a:rPr lang="en-US" dirty="0"/>
              <a:t>SHOW TABLES</a:t>
            </a:r>
          </a:p>
          <a:p>
            <a:r>
              <a:rPr lang="en-US" dirty="0"/>
              <a:t>DESCRIBE.</a:t>
            </a:r>
          </a:p>
          <a:p>
            <a:r>
              <a:rPr lang="en-US" dirty="0"/>
              <a:t>INSERT INTO… </a:t>
            </a:r>
            <a:r>
              <a:rPr lang="en-US" dirty="0" smtClean="0"/>
              <a:t>VALUES</a:t>
            </a:r>
            <a:r>
              <a:rPr lang="es-C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8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 smtClean="0"/>
              <a:t>Ejemplo: Crear </a:t>
            </a:r>
            <a:r>
              <a:rPr lang="es-CR" sz="4900" dirty="0" smtClean="0"/>
              <a:t>una Tabla</a:t>
            </a:r>
            <a:endParaRPr lang="es-CR" sz="49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53" y="1810871"/>
            <a:ext cx="10195859" cy="3823447"/>
          </a:xfrm>
        </p:spPr>
      </p:pic>
    </p:spTree>
    <p:extLst>
      <p:ext uri="{BB962C8B-B14F-4D97-AF65-F5344CB8AC3E}">
        <p14:creationId xmlns:p14="http://schemas.microsoft.com/office/powerpoint/2010/main" val="103092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200" dirty="0" smtClean="0"/>
              <a:t>Ejemplo: Crear </a:t>
            </a:r>
            <a:r>
              <a:rPr lang="es-CR" sz="4200" dirty="0" smtClean="0"/>
              <a:t>una </a:t>
            </a:r>
            <a:r>
              <a:rPr lang="es-CR" sz="4200" dirty="0" smtClean="0"/>
              <a:t>Fila o Registro </a:t>
            </a:r>
            <a:endParaRPr lang="es-CR" sz="42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10" y="2186220"/>
            <a:ext cx="10830802" cy="3017791"/>
          </a:xfrm>
        </p:spPr>
      </p:pic>
    </p:spTree>
    <p:extLst>
      <p:ext uri="{BB962C8B-B14F-4D97-AF65-F5344CB8AC3E}">
        <p14:creationId xmlns:p14="http://schemas.microsoft.com/office/powerpoint/2010/main" val="167018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 smtClean="0"/>
              <a:t>Tipos de Dato para Imagen</a:t>
            </a:r>
            <a:endParaRPr lang="es-CR" sz="49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 err="1"/>
              <a:t>BLOBs</a:t>
            </a:r>
            <a:r>
              <a:rPr lang="es-ES" dirty="0"/>
              <a:t> (</a:t>
            </a:r>
            <a:r>
              <a:rPr lang="es-ES" dirty="0" err="1"/>
              <a:t>Binary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) pueden almacenar prácticamente cualquier tipo de datos, incluyendo documentos de MS Word, </a:t>
            </a:r>
            <a:r>
              <a:rPr lang="es-ES" dirty="0" err="1"/>
              <a:t>imagenes</a:t>
            </a:r>
            <a:r>
              <a:rPr lang="es-ES" dirty="0"/>
              <a:t> </a:t>
            </a:r>
            <a:r>
              <a:rPr lang="es-ES" dirty="0" err="1"/>
              <a:t>gif</a:t>
            </a:r>
            <a:r>
              <a:rPr lang="es-ES" dirty="0"/>
              <a:t>/</a:t>
            </a:r>
            <a:r>
              <a:rPr lang="es-ES" dirty="0" err="1"/>
              <a:t>jpeg</a:t>
            </a:r>
            <a:r>
              <a:rPr lang="es-ES" dirty="0"/>
              <a:t>, archivos PDF, </a:t>
            </a:r>
            <a:r>
              <a:rPr lang="es-ES" dirty="0" smtClean="0"/>
              <a:t>MP3, </a:t>
            </a:r>
            <a:r>
              <a:rPr lang="es-ES" dirty="0"/>
              <a:t>etc</a:t>
            </a:r>
            <a:r>
              <a:rPr lang="es-ES" dirty="0" smtClean="0"/>
              <a:t>.</a:t>
            </a:r>
          </a:p>
          <a:p>
            <a:pPr marL="0" indent="0" algn="just">
              <a:buNone/>
            </a:pPr>
            <a:endParaRPr lang="es-ES" dirty="0" smtClean="0"/>
          </a:p>
          <a:p>
            <a:pPr algn="just"/>
            <a:r>
              <a:rPr lang="en-US" dirty="0"/>
              <a:t>BLOB can be 65535 bytes (64 KB) </a:t>
            </a:r>
            <a:r>
              <a:rPr lang="en-US" dirty="0" smtClean="0"/>
              <a:t>maximum</a:t>
            </a:r>
          </a:p>
          <a:p>
            <a:pPr algn="just"/>
            <a:r>
              <a:rPr lang="nn-NO" dirty="0"/>
              <a:t>MEDIUMBLOB for 16777215 bytes (16 MB</a:t>
            </a:r>
            <a:r>
              <a:rPr lang="nn-NO" dirty="0" smtClean="0"/>
              <a:t>)</a:t>
            </a:r>
          </a:p>
          <a:p>
            <a:pPr algn="just"/>
            <a:r>
              <a:rPr lang="es-CR" dirty="0"/>
              <a:t>LONGBLOB </a:t>
            </a:r>
            <a:r>
              <a:rPr lang="es-CR" dirty="0" err="1"/>
              <a:t>for</a:t>
            </a:r>
            <a:r>
              <a:rPr lang="es-CR" dirty="0"/>
              <a:t> 4294967295 bytes (4 GB)</a:t>
            </a:r>
          </a:p>
        </p:txBody>
      </p:sp>
    </p:spTree>
    <p:extLst>
      <p:ext uri="{BB962C8B-B14F-4D97-AF65-F5344CB8AC3E}">
        <p14:creationId xmlns:p14="http://schemas.microsoft.com/office/powerpoint/2010/main" val="164845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5400" dirty="0"/>
              <a:t>¿</a:t>
            </a:r>
            <a:r>
              <a:rPr lang="es-CR" sz="4900" dirty="0" smtClean="0"/>
              <a:t>Qué Guardar?</a:t>
            </a:r>
            <a:endParaRPr lang="es-CR" sz="49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R" sz="2000" dirty="0" smtClean="0"/>
              <a:t>Hay que determinar si se debe guardar:</a:t>
            </a:r>
          </a:p>
          <a:p>
            <a:r>
              <a:rPr lang="es-CR" sz="2000" dirty="0" smtClean="0"/>
              <a:t>Imágenes </a:t>
            </a:r>
            <a:endParaRPr lang="es-CR" sz="2000" dirty="0" smtClean="0"/>
          </a:p>
          <a:p>
            <a:pPr marL="0" indent="0">
              <a:buNone/>
            </a:pPr>
            <a:endParaRPr lang="es-CR" sz="2000" dirty="0" smtClean="0"/>
          </a:p>
          <a:p>
            <a:r>
              <a:rPr lang="es-CR" sz="2000" dirty="0" smtClean="0"/>
              <a:t>Dirección de la imagen</a:t>
            </a:r>
          </a:p>
          <a:p>
            <a:pPr marL="0" indent="0">
              <a:buNone/>
            </a:pPr>
            <a:endParaRPr lang="es-CR" sz="2000" dirty="0" smtClean="0"/>
          </a:p>
          <a:p>
            <a:r>
              <a:rPr lang="es-CR" sz="2000" dirty="0" smtClean="0"/>
              <a:t>Características pre procesadas por un algoritmo</a:t>
            </a:r>
            <a:endParaRPr lang="es-CR" sz="2000" dirty="0"/>
          </a:p>
        </p:txBody>
      </p:sp>
    </p:spTree>
    <p:extLst>
      <p:ext uri="{BB962C8B-B14F-4D97-AF65-F5344CB8AC3E}">
        <p14:creationId xmlns:p14="http://schemas.microsoft.com/office/powerpoint/2010/main" val="18313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38184" y="496723"/>
            <a:ext cx="4722276" cy="1280890"/>
          </a:xfrm>
        </p:spPr>
        <p:txBody>
          <a:bodyPr anchor="ctr">
            <a:noAutofit/>
          </a:bodyPr>
          <a:lstStyle/>
          <a:p>
            <a:r>
              <a:rPr lang="es-CR" dirty="0" smtClean="0"/>
              <a:t>Reconocimiento de Imágenes: </a:t>
            </a:r>
            <a:r>
              <a:rPr lang="es-CR" dirty="0" err="1" smtClean="0"/>
              <a:t>OpenCV</a:t>
            </a:r>
            <a:endParaRPr lang="es-CR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837" y="185080"/>
            <a:ext cx="3993774" cy="3185066"/>
          </a:xfrm>
        </p:spPr>
      </p:pic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837" y="3506887"/>
            <a:ext cx="3993774" cy="3181761"/>
          </a:xfrm>
        </p:spPr>
      </p:pic>
      <p:sp>
        <p:nvSpPr>
          <p:cNvPr id="3" name="CuadroTexto 2"/>
          <p:cNvSpPr txBox="1"/>
          <p:nvPr/>
        </p:nvSpPr>
        <p:spPr>
          <a:xfrm>
            <a:off x="1492624" y="2084294"/>
            <a:ext cx="50964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000" dirty="0" smtClean="0"/>
              <a:t>Se utiliza </a:t>
            </a:r>
            <a:r>
              <a:rPr lang="es-CR" sz="2000" b="1" dirty="0" err="1" smtClean="0"/>
              <a:t>Template</a:t>
            </a:r>
            <a:r>
              <a:rPr lang="es-CR" sz="2000" b="1" dirty="0" smtClean="0"/>
              <a:t> </a:t>
            </a:r>
            <a:r>
              <a:rPr lang="es-CR" sz="2000" b="1" dirty="0" err="1" smtClean="0"/>
              <a:t>Matching</a:t>
            </a:r>
            <a:r>
              <a:rPr lang="es-CR" sz="2000" b="1" dirty="0" smtClean="0"/>
              <a:t> </a:t>
            </a:r>
            <a:r>
              <a:rPr lang="es-CR" sz="2000" b="1" dirty="0" err="1" smtClean="0"/>
              <a:t>OpenCV</a:t>
            </a:r>
            <a:endParaRPr lang="es-CR" sz="2000" b="1" dirty="0" smtClean="0"/>
          </a:p>
          <a:p>
            <a:endParaRPr lang="es-CR" sz="2000" b="1" dirty="0" smtClean="0"/>
          </a:p>
          <a:p>
            <a:endParaRPr lang="es-CR" b="1" dirty="0"/>
          </a:p>
          <a:p>
            <a:r>
              <a:rPr lang="es-CR" dirty="0" smtClean="0"/>
              <a:t>En qué consiste: </a:t>
            </a:r>
          </a:p>
          <a:p>
            <a:endParaRPr lang="es-CR" dirty="0" smtClean="0"/>
          </a:p>
          <a:p>
            <a:endParaRPr lang="es-CR" b="1" dirty="0"/>
          </a:p>
          <a:p>
            <a:r>
              <a:rPr lang="es-CR" sz="2000" b="1" dirty="0" err="1" smtClean="0"/>
              <a:t>Template</a:t>
            </a:r>
            <a:r>
              <a:rPr lang="es-CR" sz="2000" b="1" dirty="0" smtClean="0"/>
              <a:t>: </a:t>
            </a:r>
            <a:r>
              <a:rPr lang="es-CR" dirty="0" smtClean="0"/>
              <a:t>Recorte pequeño de una imagen que se busca dentro de otra imagen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4712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R" sz="4900" dirty="0" err="1" smtClean="0"/>
              <a:t>OpenCV</a:t>
            </a:r>
            <a:endParaRPr lang="es-CR" sz="4900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39" y="624110"/>
            <a:ext cx="4313237" cy="2374490"/>
          </a:xfrm>
        </p:spPr>
      </p:pic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39" y="3498317"/>
            <a:ext cx="4313238" cy="2377648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64" y="3068393"/>
            <a:ext cx="4679404" cy="323749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497124" y="1798271"/>
            <a:ext cx="4990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R" dirty="0" smtClean="0"/>
              <a:t>Se hallaron métodos de reconocimiento de señales implementados en Python con </a:t>
            </a:r>
            <a:r>
              <a:rPr lang="es-CR" dirty="0" err="1" smtClean="0"/>
              <a:t>OpenCV</a:t>
            </a:r>
            <a:r>
              <a:rPr lang="es-CR" dirty="0" smtClean="0"/>
              <a:t> y disponibles en Internet pero para video y en tiempo real.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8004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s-CR" sz="4900" dirty="0" smtClean="0"/>
              <a:t>Foto vs Video en Tiempo </a:t>
            </a:r>
            <a:r>
              <a:rPr lang="es-CR" sz="4900" dirty="0"/>
              <a:t>R</a:t>
            </a:r>
            <a:r>
              <a:rPr lang="es-CR" sz="4900" dirty="0" smtClean="0"/>
              <a:t>eal</a:t>
            </a:r>
            <a:endParaRPr lang="es-CR" sz="49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R" sz="2400" dirty="0" smtClean="0"/>
              <a:t>Hasta ahora los algoritmos que se han encontrado de </a:t>
            </a:r>
            <a:r>
              <a:rPr lang="es-CR" sz="2400" dirty="0" err="1" smtClean="0"/>
              <a:t>OpenCV</a:t>
            </a:r>
            <a:r>
              <a:rPr lang="es-CR" sz="2400" dirty="0" smtClean="0"/>
              <a:t> son utilizando video y este proyecto está planteado para imagen. </a:t>
            </a:r>
            <a:endParaRPr lang="es-CR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35" y="3504198"/>
            <a:ext cx="4279154" cy="24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 smtClean="0"/>
              <a:t>Cronograma</a:t>
            </a:r>
            <a:endParaRPr lang="es-CR" sz="49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12" y="1905000"/>
            <a:ext cx="8070511" cy="43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6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 smtClean="0"/>
              <a:t>Base de Datos (DB)</a:t>
            </a:r>
            <a:endParaRPr lang="es-CR" sz="49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ES" sz="2800" b="1" dirty="0" smtClean="0"/>
              <a:t>Definición</a:t>
            </a:r>
          </a:p>
          <a:p>
            <a:pPr algn="just"/>
            <a:r>
              <a:rPr lang="es-ES" sz="2800" dirty="0" smtClean="0"/>
              <a:t>Conjunto </a:t>
            </a:r>
            <a:r>
              <a:rPr lang="es-ES" sz="2800" dirty="0"/>
              <a:t>de datos pertenecientes a un mismo contexto y almacenados sistemáticamente para su posterior uso</a:t>
            </a:r>
            <a:r>
              <a:rPr lang="es-ES" sz="2800" dirty="0" smtClean="0"/>
              <a:t>.</a:t>
            </a:r>
            <a:endParaRPr lang="es-CR" sz="2800" dirty="0"/>
          </a:p>
          <a:p>
            <a:pPr marL="0" indent="0" algn="just">
              <a:buNone/>
            </a:pPr>
            <a:r>
              <a:rPr lang="es-CR" sz="2800" b="1" dirty="0" smtClean="0"/>
              <a:t>Sistemas </a:t>
            </a:r>
            <a:r>
              <a:rPr lang="es-CR" sz="2800" b="1" dirty="0"/>
              <a:t>gestores de bases de </a:t>
            </a:r>
            <a:r>
              <a:rPr lang="es-CR" sz="2800" b="1" dirty="0" smtClean="0"/>
              <a:t>datos, SGBD (</a:t>
            </a:r>
            <a:r>
              <a:rPr lang="es-CR" sz="2800" b="1" dirty="0" err="1" smtClean="0"/>
              <a:t>database</a:t>
            </a:r>
            <a:r>
              <a:rPr lang="es-CR" sz="2800" b="1" dirty="0" smtClean="0"/>
              <a:t> </a:t>
            </a:r>
            <a:r>
              <a:rPr lang="es-CR" sz="2800" b="1" dirty="0" err="1"/>
              <a:t>management</a:t>
            </a:r>
            <a:r>
              <a:rPr lang="es-CR" sz="2800" b="1" dirty="0"/>
              <a:t> </a:t>
            </a:r>
            <a:r>
              <a:rPr lang="es-CR" sz="2800" b="1" dirty="0" err="1"/>
              <a:t>system</a:t>
            </a:r>
            <a:r>
              <a:rPr lang="es-CR" sz="2800" b="1" dirty="0"/>
              <a:t> o DBMS</a:t>
            </a:r>
            <a:r>
              <a:rPr lang="es-CR" sz="2800" b="1" dirty="0" smtClean="0"/>
              <a:t>) </a:t>
            </a:r>
          </a:p>
          <a:p>
            <a:pPr algn="just"/>
            <a:r>
              <a:rPr lang="es-CR" sz="2800" dirty="0" smtClean="0"/>
              <a:t>Programas que </a:t>
            </a:r>
            <a:r>
              <a:rPr lang="es-CR" sz="2800" dirty="0"/>
              <a:t>permiten almacenar y posteriormente acceder a los datos de forma rápida y estructurada</a:t>
            </a:r>
            <a:r>
              <a:rPr lang="es-CR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177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 smtClean="0"/>
              <a:t>Bibliografía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CR" dirty="0" smtClean="0"/>
              <a:t>López, J. R. (2011)</a:t>
            </a:r>
            <a:r>
              <a:rPr lang="es-CR" i="1" dirty="0" smtClean="0"/>
              <a:t> </a:t>
            </a:r>
            <a:r>
              <a:rPr lang="es-ES" i="1" dirty="0"/>
              <a:t>Introducción a las Bases de </a:t>
            </a:r>
            <a:r>
              <a:rPr lang="es-ES" i="1" dirty="0" smtClean="0"/>
              <a:t>Datos. </a:t>
            </a:r>
            <a:r>
              <a:rPr lang="es-ES" dirty="0" smtClean="0"/>
              <a:t>Coruña, España. </a:t>
            </a:r>
            <a:endParaRPr lang="es-ES" dirty="0" smtClean="0"/>
          </a:p>
          <a:p>
            <a:pPr>
              <a:buFont typeface="Wingdings" panose="05000000000000000000" pitchFamily="2" charset="2"/>
              <a:buChar char="q"/>
            </a:pPr>
            <a:endParaRPr lang="es-CR" i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Shaikh, I. (2015) </a:t>
            </a:r>
            <a:r>
              <a:rPr lang="en-US" i="1" dirty="0" smtClean="0"/>
              <a:t>Real-Time </a:t>
            </a:r>
            <a:r>
              <a:rPr lang="en-US" i="1" dirty="0"/>
              <a:t>Object Detection in </a:t>
            </a:r>
            <a:r>
              <a:rPr lang="en-US" i="1" dirty="0" err="1"/>
              <a:t>OpenCV</a:t>
            </a:r>
            <a:r>
              <a:rPr lang="en-US" i="1" dirty="0"/>
              <a:t> with Automatic Perspective </a:t>
            </a:r>
            <a:r>
              <a:rPr lang="en-US" i="1" dirty="0" smtClean="0"/>
              <a:t>Correction. </a:t>
            </a:r>
            <a:r>
              <a:rPr lang="en-US" dirty="0" smtClean="0"/>
              <a:t>Florida, </a:t>
            </a:r>
            <a:r>
              <a:rPr lang="en-US" dirty="0" smtClean="0"/>
              <a:t>United States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s-CR" dirty="0" smtClean="0"/>
              <a:t>Gómez, M. (2013) </a:t>
            </a:r>
            <a:r>
              <a:rPr lang="es-CR" i="1" dirty="0" smtClean="0"/>
              <a:t>Notas del curso Bases de Datos. </a:t>
            </a:r>
            <a:r>
              <a:rPr lang="es-CR" dirty="0" smtClean="0"/>
              <a:t>Cuajimalpa, México</a:t>
            </a:r>
            <a:r>
              <a:rPr lang="es-CR" dirty="0" smtClean="0"/>
              <a:t>.</a:t>
            </a:r>
          </a:p>
          <a:p>
            <a:pPr marL="0" indent="0">
              <a:buNone/>
            </a:pPr>
            <a:endParaRPr lang="es-C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s-CR" dirty="0" smtClean="0"/>
              <a:t>Greenspan, J. </a:t>
            </a:r>
            <a:r>
              <a:rPr lang="es-CR" dirty="0"/>
              <a:t>(2000) </a:t>
            </a:r>
            <a:r>
              <a:rPr lang="es-CR" i="1" dirty="0" err="1" smtClean="0"/>
              <a:t>MySQL</a:t>
            </a:r>
            <a:r>
              <a:rPr lang="es-CR" i="1" dirty="0" smtClean="0"/>
              <a:t>/PHP </a:t>
            </a:r>
            <a:r>
              <a:rPr lang="es-CR" i="1" dirty="0" err="1" smtClean="0"/>
              <a:t>Database</a:t>
            </a:r>
            <a:r>
              <a:rPr lang="es-CR" i="1" dirty="0" smtClean="0"/>
              <a:t> </a:t>
            </a:r>
            <a:r>
              <a:rPr lang="es-CR" i="1" dirty="0" err="1" smtClean="0"/>
              <a:t>Applications</a:t>
            </a:r>
            <a:r>
              <a:rPr lang="es-CR" i="1" dirty="0" smtClean="0"/>
              <a:t>. </a:t>
            </a:r>
            <a:r>
              <a:rPr lang="es-CR" dirty="0" smtClean="0"/>
              <a:t>New York, </a:t>
            </a:r>
            <a:r>
              <a:rPr lang="en-US" dirty="0"/>
              <a:t>United </a:t>
            </a:r>
            <a:r>
              <a:rPr lang="en-US" dirty="0" smtClean="0"/>
              <a:t>States.</a:t>
            </a:r>
            <a:endParaRPr lang="es-CR" dirty="0" smtClean="0"/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14309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R" sz="4900" dirty="0" smtClean="0"/>
              <a:t>Modelos de Bases de Datos</a:t>
            </a:r>
            <a:endParaRPr lang="es-CR" sz="49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b="1" dirty="0"/>
              <a:t>Modelo </a:t>
            </a:r>
            <a:r>
              <a:rPr lang="es-CR" b="1" dirty="0" smtClean="0"/>
              <a:t>relacional</a:t>
            </a:r>
          </a:p>
          <a:p>
            <a:r>
              <a:rPr lang="es-CR" b="1" dirty="0" smtClean="0"/>
              <a:t>Modelo </a:t>
            </a:r>
            <a:r>
              <a:rPr lang="es-CR" b="1" dirty="0"/>
              <a:t>de </a:t>
            </a:r>
            <a:r>
              <a:rPr lang="es-CR" b="1" dirty="0" smtClean="0"/>
              <a:t>red</a:t>
            </a:r>
          </a:p>
          <a:p>
            <a:r>
              <a:rPr lang="es-CR" b="1" dirty="0" smtClean="0"/>
              <a:t>Modelo jerárquico</a:t>
            </a:r>
            <a:endParaRPr lang="es-CR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84" y="1759354"/>
            <a:ext cx="4601928" cy="45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8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/>
              <a:t>Modelos de Bases de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000" dirty="0"/>
              <a:t>El </a:t>
            </a:r>
            <a:r>
              <a:rPr lang="es-ES" sz="2000" b="1" dirty="0"/>
              <a:t>modelo de red y el modelo jerárquico </a:t>
            </a:r>
            <a:r>
              <a:rPr lang="es-ES" sz="2000" dirty="0"/>
              <a:t>son un antecedente del </a:t>
            </a:r>
            <a:r>
              <a:rPr lang="es-ES" sz="2000" b="1" dirty="0"/>
              <a:t>modelo relacional</a:t>
            </a:r>
            <a:r>
              <a:rPr lang="es-ES" sz="2000" dirty="0"/>
              <a:t>, actualmente se usan muy poco, ya que complican la tarea del modelado de </a:t>
            </a:r>
            <a:r>
              <a:rPr lang="es-ES" sz="2000" dirty="0" smtClean="0"/>
              <a:t>datos.</a:t>
            </a:r>
          </a:p>
          <a:p>
            <a:pPr marL="0" indent="0" algn="just">
              <a:buNone/>
            </a:pPr>
            <a:endParaRPr lang="es-ES" sz="2000" dirty="0" smtClean="0"/>
          </a:p>
          <a:p>
            <a:pPr algn="just"/>
            <a:r>
              <a:rPr lang="es-ES" sz="2000" b="1" dirty="0" smtClean="0"/>
              <a:t>Modelo jerárquico</a:t>
            </a:r>
            <a:r>
              <a:rPr lang="es-ES" sz="2000" b="1" dirty="0"/>
              <a:t>: </a:t>
            </a:r>
            <a:r>
              <a:rPr lang="es-ES" sz="2000" dirty="0" smtClean="0"/>
              <a:t>el </a:t>
            </a:r>
            <a:r>
              <a:rPr lang="es-ES" sz="2000" dirty="0"/>
              <a:t>problema principal del modelo jerárquico es que el mundo real no se adapta fácilmente a este tipo de </a:t>
            </a:r>
            <a:r>
              <a:rPr lang="es-ES" sz="2000" dirty="0" smtClean="0"/>
              <a:t>organización.</a:t>
            </a:r>
            <a:endParaRPr lang="es-ES" sz="2000" dirty="0" smtClean="0"/>
          </a:p>
        </p:txBody>
      </p:sp>
    </p:spTree>
    <p:extLst>
      <p:ext uri="{BB962C8B-B14F-4D97-AF65-F5344CB8AC3E}">
        <p14:creationId xmlns:p14="http://schemas.microsoft.com/office/powerpoint/2010/main" val="193780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/>
              <a:t>Modelos de Bases de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just"/>
            <a:r>
              <a:rPr lang="es-ES" sz="2000" b="1" dirty="0"/>
              <a:t>Modelo de </a:t>
            </a:r>
            <a:r>
              <a:rPr lang="es-ES" sz="2000" b="1" dirty="0" smtClean="0"/>
              <a:t>red</a:t>
            </a:r>
          </a:p>
          <a:p>
            <a:pPr marL="0" indent="0" algn="just">
              <a:buNone/>
            </a:pPr>
            <a:r>
              <a:rPr lang="es-ES" sz="2000" dirty="0" smtClean="0"/>
              <a:t>Se </a:t>
            </a:r>
            <a:r>
              <a:rPr lang="es-ES" sz="2000" dirty="0"/>
              <a:t>desechó </a:t>
            </a:r>
            <a:r>
              <a:rPr lang="es-ES" sz="2000" dirty="0" smtClean="0"/>
              <a:t>por: </a:t>
            </a:r>
          </a:p>
          <a:p>
            <a:pPr marL="0" indent="0" algn="just">
              <a:buNone/>
            </a:pPr>
            <a:r>
              <a:rPr lang="es-ES" sz="2000" dirty="0" smtClean="0"/>
              <a:t>Es indispensable </a:t>
            </a:r>
            <a:r>
              <a:rPr lang="es-ES" sz="2000" dirty="0"/>
              <a:t>tener una idea muy clara de cómo estaban organizados los datos </a:t>
            </a:r>
            <a:endParaRPr lang="es-ES" sz="2000" dirty="0" smtClean="0"/>
          </a:p>
          <a:p>
            <a:pPr marL="0" indent="0" algn="just">
              <a:buNone/>
            </a:pPr>
            <a:r>
              <a:rPr lang="es-ES" sz="2000" dirty="0" smtClean="0"/>
              <a:t>No </a:t>
            </a:r>
            <a:r>
              <a:rPr lang="es-ES" sz="2000" dirty="0"/>
              <a:t>existían herramientas sencillas que permitieran realizar consultas arbitrarias en </a:t>
            </a:r>
            <a:r>
              <a:rPr lang="es-ES" sz="2000" dirty="0" smtClean="0"/>
              <a:t>la </a:t>
            </a:r>
            <a:r>
              <a:rPr lang="es-ES" sz="2000" dirty="0"/>
              <a:t>base de datos.</a:t>
            </a:r>
            <a:endParaRPr lang="es-CR" sz="2000" dirty="0"/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8793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 smtClean="0"/>
              <a:t>Modelo Relacional</a:t>
            </a:r>
            <a:endParaRPr lang="es-CR" sz="49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R" dirty="0" smtClean="0"/>
              <a:t>Fue propuesto en 1970 </a:t>
            </a:r>
            <a:r>
              <a:rPr lang="es-CR" dirty="0"/>
              <a:t>por Edgar Frank </a:t>
            </a:r>
            <a:r>
              <a:rPr lang="es-CR" dirty="0" err="1"/>
              <a:t>Codd</a:t>
            </a:r>
            <a:r>
              <a:rPr lang="es-CR" dirty="0"/>
              <a:t>, de los laboratorios IBM en San José (</a:t>
            </a:r>
            <a:r>
              <a:rPr lang="es-CR" dirty="0" smtClean="0"/>
              <a:t>California) y es un modelo muy utilizado. </a:t>
            </a:r>
          </a:p>
          <a:p>
            <a:pPr algn="just"/>
            <a:r>
              <a:rPr lang="es-ES" dirty="0" smtClean="0"/>
              <a:t>Se </a:t>
            </a:r>
            <a:r>
              <a:rPr lang="es-ES" dirty="0"/>
              <a:t>utiliza un grupo de tablas para representar los datos y las relaciones entre </a:t>
            </a:r>
            <a:r>
              <a:rPr lang="es-ES" dirty="0" smtClean="0"/>
              <a:t>ellos.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3481659"/>
            <a:ext cx="7455772" cy="27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 smtClean="0"/>
              <a:t>Modelo Relacional</a:t>
            </a:r>
            <a:endParaRPr lang="es-CR" sz="49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 smtClean="0"/>
              <a:t>Cada </a:t>
            </a:r>
            <a:r>
              <a:rPr lang="es-ES" dirty="0"/>
              <a:t>tabla o relación contiene filas, denominadas registros o </a:t>
            </a:r>
            <a:r>
              <a:rPr lang="es-ES" dirty="0" err="1"/>
              <a:t>tuplas</a:t>
            </a:r>
            <a:r>
              <a:rPr lang="es-ES" dirty="0"/>
              <a:t> y columnas, denominadas campos o atributos.</a:t>
            </a:r>
            <a:endParaRPr lang="es-ES" dirty="0" smtClean="0"/>
          </a:p>
          <a:p>
            <a:pPr algn="just"/>
            <a:r>
              <a:rPr lang="es-ES" dirty="0" smtClean="0"/>
              <a:t>Los </a:t>
            </a:r>
            <a:r>
              <a:rPr lang="es-ES" dirty="0"/>
              <a:t>campos de la base de datos tienen valores que determinan el tipo de datos que pueden </a:t>
            </a:r>
            <a:r>
              <a:rPr lang="es-ES" dirty="0" smtClean="0"/>
              <a:t>almacenar.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3481659"/>
            <a:ext cx="7455772" cy="27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1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R" sz="4000" dirty="0" smtClean="0"/>
              <a:t>Lenguaje </a:t>
            </a:r>
            <a:r>
              <a:rPr lang="es-CR" sz="4000" dirty="0"/>
              <a:t>de consulta </a:t>
            </a:r>
            <a:r>
              <a:rPr lang="es-CR" sz="4000" dirty="0" smtClean="0"/>
              <a:t>estructurada</a:t>
            </a:r>
            <a:r>
              <a:rPr lang="es-CR" sz="4000" dirty="0"/>
              <a:t/>
            </a:r>
            <a:br>
              <a:rPr lang="es-CR" sz="4000" dirty="0"/>
            </a:br>
            <a:r>
              <a:rPr lang="es-CR" sz="4000" dirty="0"/>
              <a:t>(</a:t>
            </a:r>
            <a:r>
              <a:rPr lang="es-CR" sz="4000" dirty="0" err="1"/>
              <a:t>Structured</a:t>
            </a:r>
            <a:r>
              <a:rPr lang="es-CR" sz="4000" dirty="0"/>
              <a:t> </a:t>
            </a:r>
            <a:r>
              <a:rPr lang="es-CR" sz="4000" dirty="0" err="1"/>
              <a:t>Query</a:t>
            </a:r>
            <a:r>
              <a:rPr lang="es-CR" sz="4000" dirty="0"/>
              <a:t> </a:t>
            </a:r>
            <a:r>
              <a:rPr lang="es-CR" sz="4000" dirty="0" err="1" smtClean="0"/>
              <a:t>Language</a:t>
            </a:r>
            <a:r>
              <a:rPr lang="es-CR" sz="4000" dirty="0" smtClean="0"/>
              <a:t>, SQL) </a:t>
            </a:r>
            <a:endParaRPr lang="es-CR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 smtClean="0"/>
              <a:t>Lenguaje desarrollado por IBM para gestionar bases de datos de tipo relacional.</a:t>
            </a:r>
          </a:p>
          <a:p>
            <a:pPr marL="0" indent="0">
              <a:buNone/>
            </a:pPr>
            <a:endParaRPr lang="es-CR" dirty="0" smtClean="0"/>
          </a:p>
          <a:p>
            <a:r>
              <a:rPr lang="es-CR" dirty="0" smtClean="0"/>
              <a:t>Lenguaje de alto nivel que permite definir y modificar fácilmente los datos.</a:t>
            </a:r>
          </a:p>
          <a:p>
            <a:pPr marL="0" indent="0">
              <a:buNone/>
            </a:pPr>
            <a:r>
              <a:rPr lang="es-CR" dirty="0" smtClean="0"/>
              <a:t> </a:t>
            </a:r>
          </a:p>
          <a:p>
            <a:r>
              <a:rPr lang="es-CR" dirty="0" smtClean="0"/>
              <a:t>Permite </a:t>
            </a:r>
            <a:r>
              <a:rPr lang="es-CR" dirty="0" smtClean="0"/>
              <a:t>utilizar </a:t>
            </a:r>
            <a:r>
              <a:rPr lang="es-CR" dirty="0" smtClean="0"/>
              <a:t>teoría de conjuntos y operaciones aritméticas y de comparación para manipular los datos.  </a:t>
            </a:r>
          </a:p>
          <a:p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377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R" sz="4900" dirty="0" smtClean="0"/>
              <a:t>Software Libre</a:t>
            </a:r>
            <a:endParaRPr lang="es-CR" sz="49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R" b="1" dirty="0" smtClean="0"/>
              <a:t>Dos softwares libres similares, bastante usados y conocidos son:</a:t>
            </a:r>
            <a:endParaRPr lang="es-CR" sz="2000" b="1" dirty="0" smtClean="0"/>
          </a:p>
          <a:p>
            <a:endParaRPr lang="es-CR" sz="2000" b="1" dirty="0" smtClean="0"/>
          </a:p>
          <a:p>
            <a:r>
              <a:rPr lang="es-CR" sz="2000" b="1" dirty="0" err="1" smtClean="0"/>
              <a:t>MySQL</a:t>
            </a:r>
            <a:r>
              <a:rPr lang="es-CR" sz="2000" b="1" dirty="0" smtClean="0"/>
              <a:t>        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endParaRPr lang="es-CR" dirty="0" smtClean="0"/>
          </a:p>
          <a:p>
            <a:r>
              <a:rPr lang="es-CR" sz="2000" b="1" dirty="0" err="1" smtClean="0"/>
              <a:t>PostgreSQL</a:t>
            </a:r>
            <a:endParaRPr lang="es-CR" sz="2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76" y="2518998"/>
            <a:ext cx="2502530" cy="14341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530" y="4338511"/>
            <a:ext cx="1746021" cy="18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7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301</TotalTime>
  <Words>620</Words>
  <Application>Microsoft Office PowerPoint</Application>
  <PresentationFormat>Panorámica</PresentationFormat>
  <Paragraphs>88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Century Gothic</vt:lpstr>
      <vt:lpstr>Consolas</vt:lpstr>
      <vt:lpstr>Wingdings</vt:lpstr>
      <vt:lpstr>Wingdings 3</vt:lpstr>
      <vt:lpstr>Espiral</vt:lpstr>
      <vt:lpstr>Avance de Proyecto  Sistema de identificación de señales de tránsito por comparación de imágenes </vt:lpstr>
      <vt:lpstr>Base de Datos (DB)</vt:lpstr>
      <vt:lpstr>Modelos de Bases de Datos</vt:lpstr>
      <vt:lpstr>Modelos de Bases de Datos</vt:lpstr>
      <vt:lpstr>Modelos de Bases de Datos</vt:lpstr>
      <vt:lpstr>Modelo Relacional</vt:lpstr>
      <vt:lpstr>Modelo Relacional</vt:lpstr>
      <vt:lpstr>Lenguaje de consulta estructurada (Structured Query Language, SQL) </vt:lpstr>
      <vt:lpstr>Software Libre</vt:lpstr>
      <vt:lpstr>MySQL: Instalación</vt:lpstr>
      <vt:lpstr>Comandos Básicos</vt:lpstr>
      <vt:lpstr>Ejemplo: Crear una Tabla</vt:lpstr>
      <vt:lpstr>Ejemplo: Crear una Fila o Registro </vt:lpstr>
      <vt:lpstr>Tipos de Dato para Imagen</vt:lpstr>
      <vt:lpstr>¿Qué Guardar?</vt:lpstr>
      <vt:lpstr>Reconocimiento de Imágenes: OpenCV</vt:lpstr>
      <vt:lpstr>OpenCV</vt:lpstr>
      <vt:lpstr>Foto vs Video en Tiempo Real</vt:lpstr>
      <vt:lpstr>Cronograma</vt:lpstr>
      <vt:lpstr>Bibliografía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 de Proyecto  Sistema de identificación de señales de tránsito por comparación de imágenes</dc:title>
  <dc:creator>Ignacio Alfaro C</dc:creator>
  <cp:lastModifiedBy>Ignacio Alfaro C</cp:lastModifiedBy>
  <cp:revision>27</cp:revision>
  <dcterms:created xsi:type="dcterms:W3CDTF">2017-10-30T12:46:29Z</dcterms:created>
  <dcterms:modified xsi:type="dcterms:W3CDTF">2017-10-31T00:01:10Z</dcterms:modified>
</cp:coreProperties>
</file>